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57" r:id="rId2"/>
    <p:sldId id="279" r:id="rId3"/>
    <p:sldId id="280" r:id="rId4"/>
    <p:sldId id="262" r:id="rId5"/>
    <p:sldId id="290" r:id="rId6"/>
    <p:sldId id="296" r:id="rId7"/>
    <p:sldId id="298" r:id="rId8"/>
    <p:sldId id="292" r:id="rId9"/>
    <p:sldId id="293" r:id="rId10"/>
    <p:sldId id="294" r:id="rId11"/>
    <p:sldId id="295" r:id="rId12"/>
    <p:sldId id="291" r:id="rId13"/>
    <p:sldId id="299" r:id="rId14"/>
    <p:sldId id="259" r:id="rId15"/>
    <p:sldId id="308" r:id="rId16"/>
    <p:sldId id="300" r:id="rId17"/>
    <p:sldId id="306" r:id="rId18"/>
    <p:sldId id="297" r:id="rId19"/>
    <p:sldId id="301" r:id="rId20"/>
    <p:sldId id="302" r:id="rId21"/>
    <p:sldId id="303" r:id="rId22"/>
    <p:sldId id="304" r:id="rId23"/>
    <p:sldId id="305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</p:sldIdLst>
  <p:sldSz cx="9144000" cy="6858000" type="screen4x3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740969824@qq.com" initials="7" lastIdx="1" clrIdx="0">
    <p:extLst>
      <p:ext uri="{19B8F6BF-5375-455C-9EA6-DF929625EA0E}">
        <p15:presenceInfo xmlns:p15="http://schemas.microsoft.com/office/powerpoint/2012/main" userId="8fd6ad04f1a1d0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20B3A1"/>
    <a:srgbClr val="D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6314" autoAdjust="0"/>
  </p:normalViewPr>
  <p:slideViewPr>
    <p:cSldViewPr snapToGrid="0" showGuides="1">
      <p:cViewPr varScale="1">
        <p:scale>
          <a:sx n="86" d="100"/>
          <a:sy n="86" d="100"/>
        </p:scale>
        <p:origin x="1613" y="67"/>
      </p:cViewPr>
      <p:guideLst>
        <p:guide orient="horz" pos="116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重污染企业周边</a:t>
            </a:r>
          </a:p>
        </c:rich>
      </c:tx>
      <c:layout>
        <c:manualLayout>
          <c:xMode val="edge"/>
          <c:yMode val="edge"/>
          <c:x val="0.27463683992439952"/>
          <c:y val="0.13640392372587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2:38:14.52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0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56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10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243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987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157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929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62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87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439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148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11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647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791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81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2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83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1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64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6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16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623D83-E2A8-4D3F-811F-9DA8DA5A0060}"/>
              </a:ext>
            </a:extLst>
          </p:cNvPr>
          <p:cNvSpPr/>
          <p:nvPr userDrawn="1"/>
        </p:nvSpPr>
        <p:spPr>
          <a:xfrm>
            <a:off x="7488494" y="540735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A20394-4E92-4CFF-8460-5E5F892C023F}"/>
              </a:ext>
            </a:extLst>
          </p:cNvPr>
          <p:cNvSpPr/>
          <p:nvPr userDrawn="1"/>
        </p:nvSpPr>
        <p:spPr>
          <a:xfrm>
            <a:off x="165508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3B1382-C2B6-4A78-AC70-E5FB5018C6F3}"/>
              </a:ext>
            </a:extLst>
          </p:cNvPr>
          <p:cNvSpPr/>
          <p:nvPr userDrawn="1"/>
        </p:nvSpPr>
        <p:spPr>
          <a:xfrm>
            <a:off x="184354" y="538703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DFBC0-340E-4E3E-AE22-7BE154B8B660}"/>
              </a:ext>
            </a:extLst>
          </p:cNvPr>
          <p:cNvSpPr/>
          <p:nvPr userDrawn="1"/>
        </p:nvSpPr>
        <p:spPr>
          <a:xfrm>
            <a:off x="7488494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65551B7-532D-49E9-8D41-1778D936C0EE}"/>
              </a:ext>
            </a:extLst>
          </p:cNvPr>
          <p:cNvSpPr/>
          <p:nvPr userDrawn="1"/>
        </p:nvSpPr>
        <p:spPr>
          <a:xfrm>
            <a:off x="302342" y="374650"/>
            <a:ext cx="8536858" cy="6169025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6" name="图片 15" descr="徽标&#10;&#10;描述已自动生成">
            <a:extLst>
              <a:ext uri="{FF2B5EF4-FFF2-40B4-BE49-F238E27FC236}">
                <a16:creationId xmlns:a16="http://schemas.microsoft.com/office/drawing/2014/main" id="{06A4D7F9-7391-4F03-A07B-B260B803E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6" y="623231"/>
            <a:ext cx="1152147" cy="8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2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76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95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568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6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623D83-E2A8-4D3F-811F-9DA8DA5A0060}"/>
              </a:ext>
            </a:extLst>
          </p:cNvPr>
          <p:cNvSpPr/>
          <p:nvPr userDrawn="1"/>
        </p:nvSpPr>
        <p:spPr>
          <a:xfrm>
            <a:off x="7488494" y="540735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A20394-4E92-4CFF-8460-5E5F892C023F}"/>
              </a:ext>
            </a:extLst>
          </p:cNvPr>
          <p:cNvSpPr/>
          <p:nvPr userDrawn="1"/>
        </p:nvSpPr>
        <p:spPr>
          <a:xfrm>
            <a:off x="165508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3B1382-C2B6-4A78-AC70-E5FB5018C6F3}"/>
              </a:ext>
            </a:extLst>
          </p:cNvPr>
          <p:cNvSpPr/>
          <p:nvPr userDrawn="1"/>
        </p:nvSpPr>
        <p:spPr>
          <a:xfrm>
            <a:off x="184354" y="538703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DFBC0-340E-4E3E-AE22-7BE154B8B660}"/>
              </a:ext>
            </a:extLst>
          </p:cNvPr>
          <p:cNvSpPr/>
          <p:nvPr userDrawn="1"/>
        </p:nvSpPr>
        <p:spPr>
          <a:xfrm>
            <a:off x="7488494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65551B7-532D-49E9-8D41-1778D936C0EE}"/>
              </a:ext>
            </a:extLst>
          </p:cNvPr>
          <p:cNvSpPr/>
          <p:nvPr userDrawn="1"/>
        </p:nvSpPr>
        <p:spPr>
          <a:xfrm>
            <a:off x="302342" y="374650"/>
            <a:ext cx="8536858" cy="6169025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6" name="图片 15" descr="徽标&#10;&#10;描述已自动生成">
            <a:extLst>
              <a:ext uri="{FF2B5EF4-FFF2-40B4-BE49-F238E27FC236}">
                <a16:creationId xmlns:a16="http://schemas.microsoft.com/office/drawing/2014/main" id="{06A4D7F9-7391-4F03-A07B-B260B803E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6" y="623231"/>
            <a:ext cx="1152147" cy="8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9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90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3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3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50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9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56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45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7EA8E34-74A9-429A-8E85-6109A376960E}"/>
              </a:ext>
            </a:extLst>
          </p:cNvPr>
          <p:cNvSpPr txBox="1"/>
          <p:nvPr/>
        </p:nvSpPr>
        <p:spPr>
          <a:xfrm>
            <a:off x="1439190" y="1888924"/>
            <a:ext cx="648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大规模信息系统构建技术导论</a:t>
            </a:r>
            <a:endParaRPr lang="en-US" altLang="zh-CN" sz="3600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D8AE7B-ACA8-43B8-A342-DAA45A6B823B}"/>
              </a:ext>
            </a:extLst>
          </p:cNvPr>
          <p:cNvSpPr txBox="1"/>
          <p:nvPr/>
        </p:nvSpPr>
        <p:spPr>
          <a:xfrm>
            <a:off x="2179202" y="3875167"/>
            <a:ext cx="500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指导老师：鲁伟明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09BE029-82BA-4BA8-8172-F8C6599D1E96}"/>
              </a:ext>
            </a:extLst>
          </p:cNvPr>
          <p:cNvSpPr txBox="1"/>
          <p:nvPr/>
        </p:nvSpPr>
        <p:spPr>
          <a:xfrm>
            <a:off x="2013158" y="2943601"/>
            <a:ext cx="50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en-US" altLang="zh-CN" sz="2800" dirty="0" err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MiniSQL</a:t>
            </a:r>
            <a:r>
              <a:rPr lang="zh-CN" altLang="en-US" sz="28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项目结题答辩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991357" y="4560512"/>
            <a:ext cx="626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小组成员：张溢弛、张琦、聂俊哲</a:t>
            </a:r>
          </a:p>
        </p:txBody>
      </p:sp>
    </p:spTree>
    <p:extLst>
      <p:ext uri="{BB962C8B-B14F-4D97-AF65-F5344CB8AC3E}">
        <p14:creationId xmlns:p14="http://schemas.microsoft.com/office/powerpoint/2010/main" val="26029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83476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00" y="1134208"/>
            <a:ext cx="5593826" cy="45246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51" y="2130092"/>
            <a:ext cx="7025985" cy="3072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651" y="3152366"/>
            <a:ext cx="7269973" cy="307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597310" y="3281726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组内评审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64439" y="2085712"/>
            <a:ext cx="7130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需求细节评审 </a:t>
            </a:r>
            <a:r>
              <a:rPr lang="en-US" altLang="zh-CN" dirty="0"/>
              <a:t>Requirement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文档细节评审 </a:t>
            </a:r>
            <a:r>
              <a:rPr lang="en-US" altLang="zh-CN" dirty="0"/>
              <a:t>Document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组内代码审查 </a:t>
            </a:r>
            <a:r>
              <a:rPr lang="en-US" altLang="zh-CN" dirty="0"/>
              <a:t>Code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组内综合评价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3491571" y="2248934"/>
            <a:ext cx="571500" cy="252725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4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Start-Up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2960940" y="1647872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人员分工安排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51F22E-37D3-44CC-A54D-11C2C7065C4B}"/>
              </a:ext>
            </a:extLst>
          </p:cNvPr>
          <p:cNvGrpSpPr/>
          <p:nvPr/>
        </p:nvGrpSpPr>
        <p:grpSpPr>
          <a:xfrm>
            <a:off x="991892" y="2476862"/>
            <a:ext cx="1817624" cy="1788235"/>
            <a:chOff x="1009073" y="2979074"/>
            <a:chExt cx="1817624" cy="17882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6256408-BEF0-412E-9E0E-E0150A311FAB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807A821-1DB7-4B58-930C-6319C71FE467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张溢弛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3C9D64-A566-4EB3-A10F-C20D51D074A4}"/>
              </a:ext>
            </a:extLst>
          </p:cNvPr>
          <p:cNvGrpSpPr/>
          <p:nvPr/>
        </p:nvGrpSpPr>
        <p:grpSpPr>
          <a:xfrm>
            <a:off x="6334484" y="4735475"/>
            <a:ext cx="1817624" cy="1788235"/>
            <a:chOff x="1009073" y="2979074"/>
            <a:chExt cx="1817624" cy="178823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9D5B9FD-0526-44FC-9FF0-B4D362F8144E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8AE48F3-541F-44E3-B90C-BAEFAF2A6EB0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李楠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EB4ABD-2F74-4B24-B578-0C6DB02AE5C4}"/>
              </a:ext>
            </a:extLst>
          </p:cNvPr>
          <p:cNvGrpSpPr/>
          <p:nvPr/>
        </p:nvGrpSpPr>
        <p:grpSpPr>
          <a:xfrm>
            <a:off x="3593233" y="4735476"/>
            <a:ext cx="1817624" cy="1788235"/>
            <a:chOff x="1009073" y="2979074"/>
            <a:chExt cx="1817624" cy="178823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2863EAC-E7CE-4B72-A710-1D47AD8CB4B0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FF546DE-DE3B-40B1-8FFB-094F3F837EA7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康大凯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5469B45-3BE4-4032-9CD9-B9043A0A6BCC}"/>
              </a:ext>
            </a:extLst>
          </p:cNvPr>
          <p:cNvGrpSpPr/>
          <p:nvPr/>
        </p:nvGrpSpPr>
        <p:grpSpPr>
          <a:xfrm>
            <a:off x="974403" y="4735476"/>
            <a:ext cx="1817624" cy="1788235"/>
            <a:chOff x="1009073" y="2979074"/>
            <a:chExt cx="1817624" cy="178823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35F794-0796-43AE-8073-5487A12080BC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63DD05C-E40B-4475-B7CB-C3C660496C24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聂俊哲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3E2D7A4-441B-4407-811F-95ACFB9BE645}"/>
              </a:ext>
            </a:extLst>
          </p:cNvPr>
          <p:cNvGrpSpPr/>
          <p:nvPr/>
        </p:nvGrpSpPr>
        <p:grpSpPr>
          <a:xfrm>
            <a:off x="3610722" y="2476861"/>
            <a:ext cx="1817624" cy="1788235"/>
            <a:chOff x="1009073" y="2979074"/>
            <a:chExt cx="1817624" cy="178823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A1E0D7-EC43-4369-86F5-315FD161DA3C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FDA7C10-B5C3-4964-A43B-4024966B01B5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张琦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E29CEA2-FD27-4F54-8611-BB93979D1151}"/>
              </a:ext>
            </a:extLst>
          </p:cNvPr>
          <p:cNvGrpSpPr/>
          <p:nvPr/>
        </p:nvGrpSpPr>
        <p:grpSpPr>
          <a:xfrm>
            <a:off x="6299507" y="2476862"/>
            <a:ext cx="1817624" cy="1788235"/>
            <a:chOff x="1009073" y="2979074"/>
            <a:chExt cx="1817624" cy="178823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2FB27FA-D094-4B6B-A5B2-A79059DE85E3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B6B26AE-2FDE-4C52-8A51-5A0ADE896C35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潘凯航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12A25139-221E-45FE-A926-FDF58BF14418}"/>
              </a:ext>
            </a:extLst>
          </p:cNvPr>
          <p:cNvSpPr/>
          <p:nvPr/>
        </p:nvSpPr>
        <p:spPr>
          <a:xfrm>
            <a:off x="991892" y="232243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707310D-7692-41D1-A8C4-AFB6DBCF1AF3}"/>
              </a:ext>
            </a:extLst>
          </p:cNvPr>
          <p:cNvSpPr/>
          <p:nvPr/>
        </p:nvSpPr>
        <p:spPr>
          <a:xfrm>
            <a:off x="3591774" y="4573629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22C0C84-1A47-4175-8B15-464D99FEA777}"/>
              </a:ext>
            </a:extLst>
          </p:cNvPr>
          <p:cNvSpPr/>
          <p:nvPr/>
        </p:nvSpPr>
        <p:spPr>
          <a:xfrm>
            <a:off x="981217" y="4573629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57E553-4704-47D6-9BF1-E309F13F3089}"/>
              </a:ext>
            </a:extLst>
          </p:cNvPr>
          <p:cNvSpPr/>
          <p:nvPr/>
        </p:nvSpPr>
        <p:spPr>
          <a:xfrm>
            <a:off x="6299507" y="231501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0DC7F6B-8B93-4C5D-9AB8-8D6C2EB040FA}"/>
              </a:ext>
            </a:extLst>
          </p:cNvPr>
          <p:cNvSpPr/>
          <p:nvPr/>
        </p:nvSpPr>
        <p:spPr>
          <a:xfrm>
            <a:off x="3628210" y="232243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2224D08-FEC6-43F8-AD87-70B38FE37861}"/>
              </a:ext>
            </a:extLst>
          </p:cNvPr>
          <p:cNvSpPr/>
          <p:nvPr/>
        </p:nvSpPr>
        <p:spPr>
          <a:xfrm>
            <a:off x="6334484" y="4568952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6DCE75-693A-40FB-BCF9-20ACD39D60F1}"/>
              </a:ext>
            </a:extLst>
          </p:cNvPr>
          <p:cNvSpPr txBox="1"/>
          <p:nvPr/>
        </p:nvSpPr>
        <p:spPr>
          <a:xfrm>
            <a:off x="1009380" y="2941001"/>
            <a:ext cx="193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A1A655-0AB6-4332-BCB8-AA6E0B6576F1}"/>
              </a:ext>
            </a:extLst>
          </p:cNvPr>
          <p:cNvSpPr txBox="1"/>
          <p:nvPr/>
        </p:nvSpPr>
        <p:spPr>
          <a:xfrm>
            <a:off x="3722359" y="2955243"/>
            <a:ext cx="142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产品经理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A281CE-4CA1-48D7-A381-0282E1CC5363}"/>
              </a:ext>
            </a:extLst>
          </p:cNvPr>
          <p:cNvSpPr txBox="1"/>
          <p:nvPr/>
        </p:nvSpPr>
        <p:spPr>
          <a:xfrm>
            <a:off x="6449438" y="3026212"/>
            <a:ext cx="150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系统架构师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B42078D-B3CF-4E6D-9917-68215A13D67C}"/>
              </a:ext>
            </a:extLst>
          </p:cNvPr>
          <p:cNvSpPr txBox="1"/>
          <p:nvPr/>
        </p:nvSpPr>
        <p:spPr>
          <a:xfrm>
            <a:off x="1009380" y="5213326"/>
            <a:ext cx="163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设计总监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9B706EA-B124-4E83-A68E-2C1772ADF070}"/>
              </a:ext>
            </a:extLst>
          </p:cNvPr>
          <p:cNvSpPr txBox="1"/>
          <p:nvPr/>
        </p:nvSpPr>
        <p:spPr>
          <a:xfrm>
            <a:off x="3652681" y="5243358"/>
            <a:ext cx="1548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测试经理</a:t>
            </a:r>
            <a:endParaRPr lang="en-US" altLang="zh-CN" dirty="0"/>
          </a:p>
          <a:p>
            <a:r>
              <a:rPr lang="zh-CN" altLang="en-US" dirty="0"/>
              <a:t>运维工程师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34DF26-96E7-4ABF-A800-6ECE80EA762D}"/>
              </a:ext>
            </a:extLst>
          </p:cNvPr>
          <p:cNvSpPr txBox="1"/>
          <p:nvPr/>
        </p:nvSpPr>
        <p:spPr>
          <a:xfrm>
            <a:off x="6334484" y="5216743"/>
            <a:ext cx="2001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质量保证经理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  <a:endParaRPr lang="en-US" altLang="zh-CN" dirty="0"/>
          </a:p>
          <a:p>
            <a:r>
              <a:rPr lang="zh-CN" altLang="en-US" dirty="0"/>
              <a:t>数据库管理员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9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Start-Up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2707773" y="1826705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项目进度安排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0" y="2536534"/>
            <a:ext cx="7517423" cy="26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2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205339" y="3584977"/>
            <a:ext cx="6622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Requirement Analysis,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Design and Change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43545C-94CA-45FB-B3C0-D84839B373E8}"/>
              </a:ext>
            </a:extLst>
          </p:cNvPr>
          <p:cNvSpPr txBox="1"/>
          <p:nvPr/>
        </p:nvSpPr>
        <p:spPr>
          <a:xfrm>
            <a:off x="3205339" y="2669762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需求分析设计与变更</a:t>
            </a:r>
          </a:p>
        </p:txBody>
      </p:sp>
    </p:spTree>
    <p:extLst>
      <p:ext uri="{BB962C8B-B14F-4D97-AF65-F5344CB8AC3E}">
        <p14:creationId xmlns:p14="http://schemas.microsoft.com/office/powerpoint/2010/main" val="25287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需求工程环节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3" y="3432484"/>
            <a:ext cx="2207653" cy="1968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6416" y="5549373"/>
            <a:ext cx="224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需求访谈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19147" y="5549373"/>
            <a:ext cx="178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小组会议商讨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21668" y="5550997"/>
            <a:ext cx="190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文档撰写</a:t>
            </a:r>
            <a:r>
              <a:rPr lang="zh-CN" altLang="en-US" dirty="0"/>
              <a:t>与审核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057" y="855291"/>
            <a:ext cx="1984877" cy="22227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35934" y="2468676"/>
            <a:ext cx="167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UML</a:t>
            </a:r>
            <a:r>
              <a:rPr lang="zh-CN" altLang="en-US" dirty="0"/>
              <a:t>工具建模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984" y="3345094"/>
            <a:ext cx="2540840" cy="21433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688" y="3427579"/>
            <a:ext cx="2373807" cy="19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8100000">
            <a:off x="4826503" y="1909337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8100000">
            <a:off x="3414517" y="2391031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rgbClr val="1C48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8100000">
            <a:off x="2002530" y="2887843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8100000">
            <a:off x="600932" y="3379543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rgbClr val="1C48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32116" y="4432514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01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5448" y="3943928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59232" y="3428164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73553" y="2948446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04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6271" y="1489668"/>
            <a:ext cx="25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2021.01.10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739208" y="2640669"/>
            <a:ext cx="382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形成最终版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《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需求规格说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》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以及一系列文档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377104" y="1997355"/>
            <a:ext cx="228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2020.12.28-12.30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56378" y="4093390"/>
            <a:ext cx="228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第三次需求访谈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需求变更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782832" y="2554271"/>
            <a:ext cx="252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2020.11.28-12.13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046975" y="4715954"/>
            <a:ext cx="3160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第二次需求访谈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45186" y="3089104"/>
            <a:ext cx="252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2020.10.31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49847" y="5100622"/>
            <a:ext cx="2148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第一次需求访谈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重要时间节点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86286" y="1205366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</p:spTree>
    <p:extLst>
      <p:ext uri="{BB962C8B-B14F-4D97-AF65-F5344CB8AC3E}">
        <p14:creationId xmlns:p14="http://schemas.microsoft.com/office/powerpoint/2010/main" val="197257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61603" y="1193620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79725" y="77812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19765" y="145343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明确需求边界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778122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D96FF6-02C8-4A86-B4A9-E5CC83469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29" y="1886117"/>
            <a:ext cx="6569476" cy="45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1454" y="2602523"/>
            <a:ext cx="6963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历经</a:t>
            </a:r>
            <a:r>
              <a:rPr lang="en-US" altLang="zh-CN" dirty="0"/>
              <a:t>2</a:t>
            </a:r>
            <a:r>
              <a:rPr lang="zh-CN" altLang="en-US" dirty="0"/>
              <a:t>次改版，最终版本共计</a:t>
            </a:r>
            <a:r>
              <a:rPr lang="en-US" altLang="zh-CN" dirty="0"/>
              <a:t>267</a:t>
            </a:r>
            <a:r>
              <a:rPr lang="zh-CN" altLang="en-US" dirty="0"/>
              <a:t>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涵盖</a:t>
            </a:r>
            <a:r>
              <a:rPr lang="en-US" altLang="zh-CN" dirty="0"/>
              <a:t>5</a:t>
            </a:r>
            <a:r>
              <a:rPr lang="zh-CN" altLang="en-US" dirty="0"/>
              <a:t>种目标用户的</a:t>
            </a:r>
            <a:r>
              <a:rPr lang="en-US" altLang="zh-CN" dirty="0"/>
              <a:t>81</a:t>
            </a:r>
            <a:r>
              <a:rPr lang="zh-CN" altLang="en-US" dirty="0"/>
              <a:t>条需求用例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用例表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时序图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活动图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UML</a:t>
            </a:r>
            <a:r>
              <a:rPr lang="zh-CN" altLang="en-US" dirty="0"/>
              <a:t>建模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941691" y="1341957"/>
            <a:ext cx="2695707" cy="4875276"/>
            <a:chOff x="5103069" y="384911"/>
            <a:chExt cx="3025402" cy="802455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3069" y="384911"/>
              <a:ext cx="3025402" cy="443522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3069" y="4820135"/>
              <a:ext cx="3010161" cy="3589331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18" y="2585850"/>
            <a:ext cx="5067010" cy="32517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877" y="2140016"/>
            <a:ext cx="2279677" cy="37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1454" y="2602523"/>
            <a:ext cx="6963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张上下文图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张数据库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张系统架构图</a:t>
            </a:r>
          </a:p>
        </p:txBody>
      </p:sp>
      <p:pic>
        <p:nvPicPr>
          <p:cNvPr id="15" name="图片 14" descr="contex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94" y="1341957"/>
            <a:ext cx="4043875" cy="431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93" y="1341957"/>
            <a:ext cx="4043875" cy="43103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2" descr="Generated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27" y="2251589"/>
            <a:ext cx="5219700" cy="380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DA3F82F-14FA-45F1-9997-32F63A845908}"/>
              </a:ext>
            </a:extLst>
          </p:cNvPr>
          <p:cNvSpPr/>
          <p:nvPr/>
        </p:nvSpPr>
        <p:spPr>
          <a:xfrm>
            <a:off x="4547009" y="119510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Start-up and management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413CC9-0242-419D-AC3B-75832B8D346A}"/>
              </a:ext>
            </a:extLst>
          </p:cNvPr>
          <p:cNvSpPr/>
          <p:nvPr/>
        </p:nvSpPr>
        <p:spPr>
          <a:xfrm>
            <a:off x="4627159" y="2253326"/>
            <a:ext cx="4211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Requirement Analysis , Design and Change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614A84-7A83-4A51-A3ED-208538A31B58}"/>
              </a:ext>
            </a:extLst>
          </p:cNvPr>
          <p:cNvSpPr/>
          <p:nvPr/>
        </p:nvSpPr>
        <p:spPr>
          <a:xfrm>
            <a:off x="4639859" y="3362631"/>
            <a:ext cx="338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System Development and Iteration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149EBF-AC6E-4CB0-A5A9-CBAC75BD91D4}"/>
              </a:ext>
            </a:extLst>
          </p:cNvPr>
          <p:cNvSpPr/>
          <p:nvPr/>
        </p:nvSpPr>
        <p:spPr>
          <a:xfrm>
            <a:off x="4639859" y="4506677"/>
            <a:ext cx="2207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Test and Maintenance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54AAE2-A0ED-408C-8C4C-F341EB35AA4E}"/>
              </a:ext>
            </a:extLst>
          </p:cNvPr>
          <p:cNvSpPr/>
          <p:nvPr/>
        </p:nvSpPr>
        <p:spPr>
          <a:xfrm>
            <a:off x="4534309" y="74659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项目启动与管理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EB2D2-BD40-46F3-A20A-9B4C2A634186}"/>
              </a:ext>
            </a:extLst>
          </p:cNvPr>
          <p:cNvSpPr/>
          <p:nvPr/>
        </p:nvSpPr>
        <p:spPr>
          <a:xfrm>
            <a:off x="4614459" y="184372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需求分析设计与变更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AACF2E-2333-47F3-8480-F3A7A3DF1185}"/>
              </a:ext>
            </a:extLst>
          </p:cNvPr>
          <p:cNvSpPr/>
          <p:nvPr/>
        </p:nvSpPr>
        <p:spPr>
          <a:xfrm>
            <a:off x="4627159" y="2948687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系统开发与迭代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705C11-362D-4882-AE66-ACD5BABA7A9C}"/>
              </a:ext>
            </a:extLst>
          </p:cNvPr>
          <p:cNvSpPr/>
          <p:nvPr/>
        </p:nvSpPr>
        <p:spPr>
          <a:xfrm>
            <a:off x="4627159" y="4054751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系统测试与维护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075A7F-322C-45AB-B182-A8EF6644F5FF}"/>
              </a:ext>
            </a:extLst>
          </p:cNvPr>
          <p:cNvSpPr txBox="1"/>
          <p:nvPr/>
        </p:nvSpPr>
        <p:spPr>
          <a:xfrm>
            <a:off x="3752568" y="603241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144087-E51A-4B15-9827-3768BFCBE2F6}"/>
              </a:ext>
            </a:extLst>
          </p:cNvPr>
          <p:cNvSpPr/>
          <p:nvPr/>
        </p:nvSpPr>
        <p:spPr>
          <a:xfrm>
            <a:off x="233680" y="233680"/>
            <a:ext cx="2342573" cy="6390639"/>
          </a:xfrm>
          <a:prstGeom prst="rect">
            <a:avLst/>
          </a:prstGeom>
          <a:solidFill>
            <a:srgbClr val="034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C31AC9F-384C-4456-9D73-CCCDC494E411}"/>
              </a:ext>
            </a:extLst>
          </p:cNvPr>
          <p:cNvSpPr txBox="1"/>
          <p:nvPr/>
        </p:nvSpPr>
        <p:spPr>
          <a:xfrm>
            <a:off x="3832718" y="1706693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048FA4-ECBC-46A2-BD5C-AD16C43AF3C5}"/>
              </a:ext>
            </a:extLst>
          </p:cNvPr>
          <p:cNvSpPr txBox="1"/>
          <p:nvPr/>
        </p:nvSpPr>
        <p:spPr>
          <a:xfrm>
            <a:off x="3845418" y="2814819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F796DE6-F068-42B0-B98B-DFC6590F4DC8}"/>
              </a:ext>
            </a:extLst>
          </p:cNvPr>
          <p:cNvSpPr txBox="1"/>
          <p:nvPr/>
        </p:nvSpPr>
        <p:spPr>
          <a:xfrm>
            <a:off x="3845418" y="3924044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3776A7-E0DE-41EB-8DEA-4C5EBC015415}"/>
              </a:ext>
            </a:extLst>
          </p:cNvPr>
          <p:cNvSpPr txBox="1"/>
          <p:nvPr/>
        </p:nvSpPr>
        <p:spPr>
          <a:xfrm>
            <a:off x="983597" y="2591905"/>
            <a:ext cx="6719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415D32A-215D-4FAC-8312-003A700ED75E}"/>
              </a:ext>
            </a:extLst>
          </p:cNvPr>
          <p:cNvSpPr/>
          <p:nvPr/>
        </p:nvSpPr>
        <p:spPr>
          <a:xfrm>
            <a:off x="4627159" y="561253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Summary and Prospect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1F2F370-4018-4542-96CA-D3CE0BCAE868}"/>
              </a:ext>
            </a:extLst>
          </p:cNvPr>
          <p:cNvSpPr/>
          <p:nvPr/>
        </p:nvSpPr>
        <p:spPr>
          <a:xfrm>
            <a:off x="4614459" y="516060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总结与展望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8F4309-F1DF-4A94-8986-0A4248B35661}"/>
              </a:ext>
            </a:extLst>
          </p:cNvPr>
          <p:cNvSpPr txBox="1"/>
          <p:nvPr/>
        </p:nvSpPr>
        <p:spPr>
          <a:xfrm>
            <a:off x="3832718" y="5029897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1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</a:t>
            </a:r>
            <a:r>
              <a:rPr lang="zh-CN" altLang="en-US" dirty="0"/>
              <a:t>张数据流图：</a:t>
            </a:r>
            <a:r>
              <a:rPr lang="en-US" altLang="zh-CN" dirty="0"/>
              <a:t>1</a:t>
            </a:r>
            <a:r>
              <a:rPr lang="zh-CN" altLang="en-US" dirty="0"/>
              <a:t>张顶层数据流图</a:t>
            </a:r>
            <a:r>
              <a:rPr lang="en-US" altLang="zh-CN" dirty="0"/>
              <a:t>+5</a:t>
            </a:r>
            <a:r>
              <a:rPr lang="zh-CN" altLang="en-US" dirty="0"/>
              <a:t>张子系统数据流图</a:t>
            </a:r>
          </a:p>
        </p:txBody>
      </p:sp>
      <p:pic>
        <p:nvPicPr>
          <p:cNvPr id="9" name="图片 8" descr="数据流图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86" y="1034390"/>
            <a:ext cx="4083734" cy="495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1" y="3361070"/>
            <a:ext cx="3726229" cy="26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作业考试系统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05" y="3455730"/>
            <a:ext cx="4154333" cy="266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17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</a:t>
            </a:r>
            <a:r>
              <a:rPr lang="zh-CN" altLang="en-US" dirty="0"/>
              <a:t>份数据字典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数据流定义表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数据元素定义表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数据精度表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94" y="1532653"/>
            <a:ext cx="4539901" cy="45070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808" y="1948151"/>
            <a:ext cx="5243014" cy="27815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808" y="1437243"/>
            <a:ext cx="5011489" cy="49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兼顾功能性需求和非功能性需求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系统性能需求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数据传输和并发需求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数据管理需求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输入输出需求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权限与安全需求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可视化需求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防护性需求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其他需求</a:t>
            </a:r>
            <a:r>
              <a:rPr lang="en-US" altLang="zh-CN" dirty="0"/>
              <a:t>……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511" y="1433050"/>
            <a:ext cx="3803326" cy="41474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34" y="2185025"/>
            <a:ext cx="4456075" cy="24383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5" y="2685162"/>
            <a:ext cx="4449105" cy="20666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434" y="3072747"/>
            <a:ext cx="4662214" cy="3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充分考虑需求的优先级：风险</a:t>
            </a:r>
            <a:r>
              <a:rPr lang="en-US" altLang="zh-CN" dirty="0"/>
              <a:t>+</a:t>
            </a:r>
            <a:r>
              <a:rPr lang="zh-CN" altLang="en-US" dirty="0"/>
              <a:t>价值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制作了</a:t>
            </a:r>
            <a:r>
              <a:rPr lang="zh-CN" altLang="en-US" b="1" dirty="0"/>
              <a:t>需求优先级表</a:t>
            </a:r>
            <a:r>
              <a:rPr lang="zh-CN" altLang="en-US" dirty="0"/>
              <a:t>与</a:t>
            </a:r>
            <a:r>
              <a:rPr lang="zh-CN" altLang="en-US" b="1" dirty="0"/>
              <a:t>用例优先级分析表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08" y="3457106"/>
            <a:ext cx="5265876" cy="9678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66" y="3457106"/>
            <a:ext cx="5281118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038" y="2725615"/>
            <a:ext cx="4106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第三次需求访谈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需求变更控制会议规程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需求变更控制文档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需求规格说明书</a:t>
            </a:r>
            <a:r>
              <a:rPr lang="en-US" altLang="zh-CN" dirty="0"/>
              <a:t>》</a:t>
            </a:r>
            <a:r>
              <a:rPr lang="zh-CN" altLang="en-US" dirty="0"/>
              <a:t>更新版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共调整了</a:t>
            </a:r>
            <a:r>
              <a:rPr lang="en-US" altLang="zh-CN" dirty="0"/>
              <a:t>5</a:t>
            </a:r>
            <a:r>
              <a:rPr lang="zh-CN" altLang="en-US" dirty="0"/>
              <a:t>条需求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73" y="1549706"/>
            <a:ext cx="2247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9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038" y="2725615"/>
            <a:ext cx="4106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系统设计计划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系统编码与实现计划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软件概要设计说明书</a:t>
            </a:r>
            <a:r>
              <a:rPr lang="en-US" altLang="zh-CN" dirty="0"/>
              <a:t>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系统架构设计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功能模块设计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数据库设计</a:t>
            </a:r>
          </a:p>
        </p:txBody>
      </p:sp>
      <p:pic>
        <p:nvPicPr>
          <p:cNvPr id="8" name="Picture 2" descr="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3877408" y="2354529"/>
            <a:ext cx="4404946" cy="2125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408" y="3244361"/>
            <a:ext cx="4594884" cy="23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3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09610" y="3605383"/>
            <a:ext cx="609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System Development 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and Iteration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系统开发与迭代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技术框架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5" y="1949824"/>
            <a:ext cx="6941678" cy="36563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42694" y="1571348"/>
            <a:ext cx="303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 + Django + SQLite3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开发模式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685" y="1843716"/>
            <a:ext cx="4484519" cy="25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37896" y="2120896"/>
            <a:ext cx="5496573" cy="196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三轮迭代式增量开发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开发周期短、效率高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适应需求的紧急变更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代码复用率高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更贴近业界模式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E5A6C0-4E22-4972-A271-31F697DCC7F1}"/>
              </a:ext>
            </a:extLst>
          </p:cNvPr>
          <p:cNvSpPr txBox="1"/>
          <p:nvPr/>
        </p:nvSpPr>
        <p:spPr>
          <a:xfrm>
            <a:off x="767272" y="4624508"/>
            <a:ext cx="5454673" cy="99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以最短的时间产生即使不完美的成果物，降低风险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非常适合本课程体系！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C76BCD5-35BB-4EEA-B508-28929457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24" y="1244808"/>
            <a:ext cx="6181180" cy="5187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ACD620D-70BB-4582-BDFE-D90AF72ADC1D}"/>
              </a:ext>
            </a:extLst>
          </p:cNvPr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1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43545C-94CA-45FB-B3C0-D84839B373E8}"/>
              </a:ext>
            </a:extLst>
          </p:cNvPr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项目启动与管理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77D765-D815-4701-8646-F5248BF32D3F}"/>
              </a:ext>
            </a:extLst>
          </p:cNvPr>
          <p:cNvSpPr txBox="1"/>
          <p:nvPr/>
        </p:nvSpPr>
        <p:spPr>
          <a:xfrm>
            <a:off x="3205339" y="3584977"/>
            <a:ext cx="472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Start-up and management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C297397-6034-4550-B477-8221B19419DE}"/>
              </a:ext>
            </a:extLst>
          </p:cNvPr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45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2486" y="1506291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界面原型举例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0" y="2193175"/>
            <a:ext cx="6950405" cy="27150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8" y="2193173"/>
            <a:ext cx="6636715" cy="28013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70" y="2193173"/>
            <a:ext cx="6636715" cy="38507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70" y="2193173"/>
            <a:ext cx="7390755" cy="38507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46" y="2193099"/>
            <a:ext cx="7890687" cy="35601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" y="2193290"/>
            <a:ext cx="8042910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160" y="2193290"/>
            <a:ext cx="8064500" cy="1545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275" y="2193290"/>
            <a:ext cx="7828915" cy="3774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535" y="2193290"/>
            <a:ext cx="6950710" cy="4086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955" y="2193290"/>
            <a:ext cx="7614920" cy="429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4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91782" y="3605383"/>
            <a:ext cx="6131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系统测试与维护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测试计划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7896" y="2120896"/>
            <a:ext cx="5496573" cy="4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在每一轮迭代中都对当前实现的功能进行测试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7896" y="2637052"/>
            <a:ext cx="4937280" cy="15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功能性测试和黑盒测试为主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非功能性测试（安全性测试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性能测试）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回归测试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485" y="4281755"/>
            <a:ext cx="4937280" cy="15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测试工具：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Arial" panose="020B0604020202020204" pitchFamily="34" charset="0"/>
              </a:rPr>
              <a:t>Bugzilla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Rational Test Manager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85061" y="1480383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7896" y="2120896"/>
            <a:ext cx="5496573" cy="1199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种角色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个功能模块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个用例场景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测试用例设计：等价类划分法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边界值分析法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9605" y="3487370"/>
            <a:ext cx="3734993" cy="311868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用户登录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用户修改密码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用户编辑个人信息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访问首页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访问帮助页面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用户进入课程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教师、助教上传或删除课程资料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教师、助教发布或删除公告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044875"/>
              </a:buClr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64672" y="3456118"/>
            <a:ext cx="4214389" cy="311868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查看消息通知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教师布置作业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教师发布测试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教师或助教批改作业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教师或助教批改测试答卷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学生查看并提交作业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学生进入并提交测试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学生查看作业测试成绩并提出申诉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用户进入课程论坛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044875"/>
              </a:buClr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08699" y="3137821"/>
            <a:ext cx="315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个测试用例场景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1605134" y="1459651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测试用例设计：共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</a:p>
        </p:txBody>
      </p:sp>
      <p:graphicFrame>
        <p:nvGraphicFramePr>
          <p:cNvPr id="10" name="表格 8"/>
          <p:cNvGraphicFramePr>
            <a:graphicFrameLocks noGrp="1"/>
          </p:cNvGraphicFramePr>
          <p:nvPr/>
        </p:nvGraphicFramePr>
        <p:xfrm>
          <a:off x="609598" y="2356642"/>
          <a:ext cx="5089866" cy="4061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93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 – 5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新密码大于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位，包含至少一个非法字符，确认密码等于输入密码，验证码正确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6 - 20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位，不包含非法字符，确认密码为空，验证码正确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位，不包含非法字符，确认密码不等于新密码，验证码正确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位，不包含非法字符，确认密码等于新密码，验证码为空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表格 8"/>
          <p:cNvGraphicFramePr>
            <a:graphicFrameLocks noGrp="1"/>
          </p:cNvGraphicFramePr>
          <p:nvPr/>
        </p:nvGraphicFramePr>
        <p:xfrm>
          <a:off x="1950126" y="2373429"/>
          <a:ext cx="5089866" cy="4061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93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位，不包含非法字符，确认密码等于输入密码，验证码错误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78485" y="1921316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密码修改模块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280994" y="1470205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8311" b="1084"/>
          <a:stretch>
            <a:fillRect/>
          </a:stretch>
        </p:blipFill>
        <p:spPr>
          <a:xfrm>
            <a:off x="392869" y="2441394"/>
            <a:ext cx="8431033" cy="36459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7309" y="1981838"/>
            <a:ext cx="44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登录模块：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非功能性相结合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1410983" y="1408841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测试用例覆盖：需求覆盖矩阵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9" y="1975104"/>
            <a:ext cx="8475923" cy="36941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69" y="1975104"/>
            <a:ext cx="8491398" cy="3694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7310" y="1834960"/>
            <a:ext cx="4296792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最后一次迭代的测试结果：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个缺陷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个致命缺陷，处理优先级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极高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个严重缺陷，处理优先级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个一般缺陷，处理优先级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548" y="1366162"/>
            <a:ext cx="4448468" cy="261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48" y="4219937"/>
            <a:ext cx="4119994" cy="22275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45302" y="4728894"/>
            <a:ext cx="2730054" cy="657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目前发现的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个缺陷已修复，右图为 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S-Curve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缺陷维护</a:t>
            </a:r>
          </a:p>
        </p:txBody>
      </p:sp>
      <p:graphicFrame>
        <p:nvGraphicFramePr>
          <p:cNvPr id="11" name="表格 4"/>
          <p:cNvGraphicFramePr>
            <a:graphicFrameLocks noGrp="1"/>
          </p:cNvGraphicFramePr>
          <p:nvPr/>
        </p:nvGraphicFramePr>
        <p:xfrm>
          <a:off x="520469" y="1827827"/>
          <a:ext cx="8268424" cy="4738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7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1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49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缺陷编号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缺陷描述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后续处理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未登录用户能通过输入</a:t>
                      </a:r>
                      <a:r>
                        <a:rPr lang="en-US" altLang="zh-CN" sz="1400" dirty="0"/>
                        <a:t>URL</a:t>
                      </a:r>
                      <a:r>
                        <a:rPr lang="zh-CN" altLang="en-US" sz="1400" dirty="0"/>
                        <a:t>直接实现跳转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后端代码添加对通过</a:t>
                      </a:r>
                      <a:r>
                        <a:rPr lang="en-US" altLang="zh-CN" sz="1400" dirty="0"/>
                        <a:t>URL</a:t>
                      </a:r>
                      <a:r>
                        <a:rPr lang="zh-CN" altLang="en-US" sz="1400" dirty="0"/>
                        <a:t>直接跳转行为的检测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01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修改密码时，未超过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位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恰好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位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的新密码被提示超过密码位数上限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前端代码中，将逻辑小于改成逻辑小于等于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首页有一个友情链接无法正常跳转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在前端代码中修改出错的链接地址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帮助界面无法筛选出关于助教的使用帮助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教师无法删除已经布置的作业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01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布置作业时，超过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字的作业名称</a:t>
                      </a:r>
                      <a:r>
                        <a:rPr lang="en-US" altLang="zh-CN" sz="1400" dirty="0"/>
                        <a:t>(21</a:t>
                      </a:r>
                      <a:r>
                        <a:rPr lang="zh-CN" altLang="en-US" sz="1400" dirty="0"/>
                        <a:t>字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仍能成功创建作业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为作业名称字数添加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字的上限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教师发布测试时无法从题库添加题目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修改前端数据格式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教师无法删除已经发布的测试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学生测试时间到后系统未自动提交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在前端添加时间到自动提交的代码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学生超过</a:t>
                      </a:r>
                      <a:r>
                        <a:rPr lang="en-US" altLang="zh-CN" sz="1400" dirty="0"/>
                        <a:t>100</a:t>
                      </a:r>
                      <a:r>
                        <a:rPr lang="zh-CN" altLang="en-US" sz="1400" dirty="0"/>
                        <a:t>字</a:t>
                      </a:r>
                      <a:r>
                        <a:rPr lang="en-US" altLang="zh-CN" sz="1400" dirty="0"/>
                        <a:t>(101</a:t>
                      </a:r>
                      <a:r>
                        <a:rPr lang="zh-CN" altLang="en-US" sz="1400" dirty="0"/>
                        <a:t>字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的成绩申诉理由仍能成功提交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为成绩申诉理由添加</a:t>
                      </a:r>
                      <a:r>
                        <a:rPr lang="en-US" altLang="zh-CN" sz="1400" dirty="0"/>
                        <a:t>100</a:t>
                      </a:r>
                      <a:r>
                        <a:rPr lang="zh-CN" altLang="en-US" sz="1400" dirty="0"/>
                        <a:t>字的上限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7310" y="1914672"/>
            <a:ext cx="4628488" cy="3517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在完成测试的基础上，编写了如下报告：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软件概要设计说明书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工程部署计划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系统维护计划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项目总结报告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2739" y="1164695"/>
            <a:ext cx="2129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520772"/>
            <a:ext cx="2060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Research Topic Background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4633263" y="2106850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1" name="矩形 30"/>
          <p:cNvSpPr/>
          <p:nvPr/>
        </p:nvSpPr>
        <p:spPr>
          <a:xfrm>
            <a:off x="4723171" y="2184605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>
            <a:off x="4723171" y="3244293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4723171" y="4303981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4" name="组合 33"/>
          <p:cNvGrpSpPr/>
          <p:nvPr/>
        </p:nvGrpSpPr>
        <p:grpSpPr>
          <a:xfrm>
            <a:off x="4633263" y="3166476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5" name="矩形 34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33263" y="4230412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8" name="矩形 3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矩形 3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813080" y="2337015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01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813080" y="3410225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02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813080" y="4457857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03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87369" y="2419787"/>
            <a:ext cx="26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新冠疫情的爆发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655037" y="3479475"/>
            <a:ext cx="290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信息化、智能化的大趋势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587369" y="4505073"/>
            <a:ext cx="295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建设世界一流大学的需求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01F45C78-E94B-4B80-AEEB-8344B5EBD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163120"/>
              </p:ext>
            </p:extLst>
          </p:nvPr>
        </p:nvGraphicFramePr>
        <p:xfrm>
          <a:off x="707196" y="1702642"/>
          <a:ext cx="3212151" cy="2141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52854" y="2337015"/>
            <a:ext cx="306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课题：高校线上教学系统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2" y="2980736"/>
            <a:ext cx="3605478" cy="143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7" y="1834961"/>
            <a:ext cx="7057749" cy="473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5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109366" y="3605383"/>
            <a:ext cx="6131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Summary and Prospect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50826" y="1428948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需求分析困难总结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7310" y="1988330"/>
            <a:ext cx="6176352" cy="916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如何更好地处理需求变更并减少其对项目完成的影响？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如何处理实施难度超过能力范围的需求？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0825" y="3134941"/>
            <a:ext cx="390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项目过程和管理困难总结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8485" y="3691052"/>
            <a:ext cx="7781934" cy="180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团队开发中，每个人做事性格的不同可能会导致工作进展的冲突和不一致，如何保证团队的高度团结和团队开发的效率？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团队开发中，每个人的代码风格不同，如何更好地利用过程管理来促进代码合并和开展测试工作？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6711" y="145138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需求工程经验总结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7310" y="2033195"/>
            <a:ext cx="6398294" cy="504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借助图进行建模与沟通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精炼、高效、易懂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等各种图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最小化需求变更带来的风险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充分考虑哪些是相对固定的需求，哪些是可能变动的需求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需求中可能包含技术实施上有难度的功能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有时不需要一味求全和盲目按照客户的设想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4019" y="1455229"/>
            <a:ext cx="396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项目和过程管理经验总结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7310" y="2033195"/>
            <a:ext cx="7996274" cy="504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善于利用项目和过程管理工具来提高效率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飞书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文档管理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代码管理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时间管理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做好项目监督和控制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实时监督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及时调整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做好质量保证过程域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文档规范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代码规范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缺陷维护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需过程化的方法管理需求变更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根据变更的需求评估工作量，由其对工作的影响选择性地处理需求变更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72957" y="1406377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9" name="矩形 8"/>
          <p:cNvSpPr/>
          <p:nvPr/>
        </p:nvSpPr>
        <p:spPr>
          <a:xfrm>
            <a:off x="2402175" y="2337021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G22</a:t>
            </a:r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高校教学</a:t>
            </a:r>
            <a:endParaRPr lang="en-US" altLang="zh-C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系统演示视频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72957" y="1406377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7310" y="2129078"/>
            <a:ext cx="7996274" cy="274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，学生可以进行在线实验和在线测试代码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为学生用户建立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个人学习资源库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进一步完善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移动端的适配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95" y="2785659"/>
            <a:ext cx="4581525" cy="70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39195" y="2417739"/>
            <a:ext cx="506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感谢您的观看！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051197" y="3679043"/>
            <a:ext cx="10416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39196" y="3064070"/>
            <a:ext cx="50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1C488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 You</a:t>
            </a:r>
            <a:endParaRPr lang="zh-CN" altLang="en-US" sz="2800" dirty="0">
              <a:solidFill>
                <a:srgbClr val="1C488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19744" y="3888419"/>
            <a:ext cx="4714043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汇报人：张溢弛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组别：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G22</a:t>
            </a:r>
          </a:p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Start-Up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9120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G22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项目启动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7310" y="2710479"/>
            <a:ext cx="57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组长：张溢弛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组员：张琦、聂俊哲、潘凯航、康大凯、李楠</a:t>
            </a:r>
          </a:p>
        </p:txBody>
      </p:sp>
    </p:spTree>
    <p:extLst>
      <p:ext uri="{BB962C8B-B14F-4D97-AF65-F5344CB8AC3E}">
        <p14:creationId xmlns:p14="http://schemas.microsoft.com/office/powerpoint/2010/main" val="266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Document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77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完成的项目文档：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项目文档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40777" y="2540977"/>
            <a:ext cx="3641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项目可行性报告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项目章程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项目总体计划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需求工程计划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前景和范围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质量保证计划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需求规格说明书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软件需求变更控制会议流程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需求变更控制文档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更新版需求规格说明书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39833" y="1826705"/>
            <a:ext cx="31897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系统编码计划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系统设计计划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软件概要设计说明书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测试计划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系统维护计划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工程部署计划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培训计划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用户手册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CMMI</a:t>
            </a:r>
            <a:r>
              <a:rPr lang="zh-CN" altLang="en-US" dirty="0"/>
              <a:t>二级管理方案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软件能力评价申请书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项目提问单与组织提问单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项目总结报告</a:t>
            </a:r>
          </a:p>
        </p:txBody>
      </p:sp>
    </p:spTree>
    <p:extLst>
      <p:ext uri="{BB962C8B-B14F-4D97-AF65-F5344CB8AC3E}">
        <p14:creationId xmlns:p14="http://schemas.microsoft.com/office/powerpoint/2010/main" val="26182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27322" y="4698892"/>
            <a:ext cx="1601289" cy="797922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正式启动</a:t>
            </a:r>
          </a:p>
        </p:txBody>
      </p:sp>
      <p:sp>
        <p:nvSpPr>
          <p:cNvPr id="10" name="矩形 9"/>
          <p:cNvSpPr/>
          <p:nvPr/>
        </p:nvSpPr>
        <p:spPr>
          <a:xfrm>
            <a:off x="1784649" y="5145104"/>
            <a:ext cx="1712053" cy="789215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需求工程计划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项目可行性报告</a:t>
            </a:r>
          </a:p>
        </p:txBody>
      </p:sp>
      <p:sp>
        <p:nvSpPr>
          <p:cNvPr id="11" name="矩形 10"/>
          <p:cNvSpPr/>
          <p:nvPr/>
        </p:nvSpPr>
        <p:spPr>
          <a:xfrm>
            <a:off x="1792817" y="3215369"/>
            <a:ext cx="1601289" cy="7738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项目章程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572000" y="2749464"/>
            <a:ext cx="0" cy="318951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457700" y="2749464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椭圆 13"/>
          <p:cNvSpPr/>
          <p:nvPr/>
        </p:nvSpPr>
        <p:spPr>
          <a:xfrm>
            <a:off x="4457700" y="5710379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椭圆 14"/>
          <p:cNvSpPr/>
          <p:nvPr/>
        </p:nvSpPr>
        <p:spPr>
          <a:xfrm>
            <a:off x="4457700" y="3736436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椭圆 15"/>
          <p:cNvSpPr/>
          <p:nvPr/>
        </p:nvSpPr>
        <p:spPr>
          <a:xfrm>
            <a:off x="4452257" y="4723407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任意多边形 16"/>
          <p:cNvSpPr/>
          <p:nvPr/>
        </p:nvSpPr>
        <p:spPr>
          <a:xfrm>
            <a:off x="1793963" y="2567797"/>
            <a:ext cx="1686744" cy="591934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</a:p>
        </p:txBody>
      </p:sp>
      <p:sp>
        <p:nvSpPr>
          <p:cNvPr id="20" name="任意多边形 19"/>
          <p:cNvSpPr/>
          <p:nvPr/>
        </p:nvSpPr>
        <p:spPr>
          <a:xfrm rot="10800000" flipV="1">
            <a:off x="5647300" y="3552264"/>
            <a:ext cx="1698173" cy="586241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</a:p>
        </p:txBody>
      </p:sp>
      <p:cxnSp>
        <p:nvCxnSpPr>
          <p:cNvPr id="21" name="直接连接符 20"/>
          <p:cNvCxnSpPr>
            <a:endCxn id="13" idx="2"/>
          </p:cNvCxnSpPr>
          <p:nvPr/>
        </p:nvCxnSpPr>
        <p:spPr>
          <a:xfrm>
            <a:off x="3548743" y="2863764"/>
            <a:ext cx="908957" cy="0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711882" y="3845385"/>
            <a:ext cx="874667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4723312" y="5789935"/>
            <a:ext cx="874667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6" idx="2"/>
          </p:cNvCxnSpPr>
          <p:nvPr/>
        </p:nvCxnSpPr>
        <p:spPr>
          <a:xfrm flipV="1">
            <a:off x="3557452" y="4837708"/>
            <a:ext cx="894806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9189CAF-801B-440F-A924-FCE17EB2BE63}"/>
              </a:ext>
            </a:extLst>
          </p:cNvPr>
          <p:cNvSpPr/>
          <p:nvPr/>
        </p:nvSpPr>
        <p:spPr>
          <a:xfrm>
            <a:off x="5744184" y="2778379"/>
            <a:ext cx="1601289" cy="7738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项目总体计划</a:t>
            </a:r>
          </a:p>
        </p:txBody>
      </p:sp>
      <p:sp>
        <p:nvSpPr>
          <p:cNvPr id="33" name="任意多边形 16">
            <a:extLst>
              <a:ext uri="{FF2B5EF4-FFF2-40B4-BE49-F238E27FC236}">
                <a16:creationId xmlns:a16="http://schemas.microsoft.com/office/drawing/2014/main" id="{A4635969-45C8-40BB-9227-CA97699FF8C9}"/>
              </a:ext>
            </a:extLst>
          </p:cNvPr>
          <p:cNvSpPr/>
          <p:nvPr/>
        </p:nvSpPr>
        <p:spPr>
          <a:xfrm>
            <a:off x="1784649" y="4553170"/>
            <a:ext cx="1772802" cy="591934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</a:p>
        </p:txBody>
      </p:sp>
      <p:sp>
        <p:nvSpPr>
          <p:cNvPr id="34" name="任意多边形 19">
            <a:extLst>
              <a:ext uri="{FF2B5EF4-FFF2-40B4-BE49-F238E27FC236}">
                <a16:creationId xmlns:a16="http://schemas.microsoft.com/office/drawing/2014/main" id="{0A84F4A3-C844-4178-888E-DA3F55765183}"/>
              </a:ext>
            </a:extLst>
          </p:cNvPr>
          <p:cNvSpPr/>
          <p:nvPr/>
        </p:nvSpPr>
        <p:spPr>
          <a:xfrm rot="10800000" flipV="1">
            <a:off x="5643014" y="5496814"/>
            <a:ext cx="1698173" cy="586241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第四阶段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75A0CB-BD98-41F4-BCE3-498014893367}"/>
              </a:ext>
            </a:extLst>
          </p:cNvPr>
          <p:cNvSpPr txBox="1"/>
          <p:nvPr/>
        </p:nvSpPr>
        <p:spPr>
          <a:xfrm>
            <a:off x="452739" y="1164695"/>
            <a:ext cx="2129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693433A-ABC5-4C5D-BAC0-4908EB608902}"/>
              </a:ext>
            </a:extLst>
          </p:cNvPr>
          <p:cNvSpPr txBox="1"/>
          <p:nvPr/>
        </p:nvSpPr>
        <p:spPr>
          <a:xfrm>
            <a:off x="597310" y="1520772"/>
            <a:ext cx="2060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Start-Up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62F696C-724B-42FA-B49F-4EFAE3524501}"/>
              </a:ext>
            </a:extLst>
          </p:cNvPr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E73DDFC-E53F-4277-92CD-FABC4333B924}"/>
              </a:ext>
            </a:extLst>
          </p:cNvPr>
          <p:cNvSpPr txBox="1"/>
          <p:nvPr/>
        </p:nvSpPr>
        <p:spPr>
          <a:xfrm>
            <a:off x="667534" y="1905828"/>
            <a:ext cx="427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启动阶段文档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40450" y="1776150"/>
            <a:ext cx="6223613" cy="4306906"/>
            <a:chOff x="649610" y="686904"/>
            <a:chExt cx="8476788" cy="60812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10" y="862178"/>
              <a:ext cx="4313294" cy="573073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3104" y="686904"/>
              <a:ext cx="4313294" cy="608128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584969" y="1967634"/>
            <a:ext cx="6279419" cy="4177489"/>
            <a:chOff x="2411543" y="376924"/>
            <a:chExt cx="8603725" cy="61041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543" y="376925"/>
              <a:ext cx="4320914" cy="610414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2457" y="376924"/>
              <a:ext cx="4282811" cy="6104149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2077172" y="2183771"/>
            <a:ext cx="5655985" cy="3909467"/>
            <a:chOff x="2415353" y="380736"/>
            <a:chExt cx="8607472" cy="609652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5353" y="380736"/>
              <a:ext cx="4313294" cy="6096528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7152" y="380736"/>
              <a:ext cx="4305673" cy="6073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13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9120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小组会议制度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5608" y="2628900"/>
            <a:ext cx="7130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项目小组每周按时召开小组会议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会议时间：每周五上午十点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地点：玉泉永谦学生活动中心</a:t>
            </a:r>
            <a:r>
              <a:rPr lang="en-US" altLang="zh-CN" dirty="0"/>
              <a:t>/</a:t>
            </a:r>
            <a:r>
              <a:rPr lang="zh-CN" altLang="en-US" dirty="0"/>
              <a:t>玉泉一舍</a:t>
            </a:r>
            <a:r>
              <a:rPr lang="en-US" altLang="zh-CN" dirty="0"/>
              <a:t>/</a:t>
            </a:r>
            <a:r>
              <a:rPr lang="zh-CN" altLang="en-US" dirty="0"/>
              <a:t>线上小组会议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时长：一小时以上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参与人员：全体组员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记录：每次会议由小组成员轮流记录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05608" y="1489997"/>
            <a:ext cx="6718604" cy="4553372"/>
            <a:chOff x="1477258" y="1549706"/>
            <a:chExt cx="6718604" cy="45533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7258" y="1601780"/>
              <a:ext cx="4071104" cy="404649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089" y="1826705"/>
              <a:ext cx="3550101" cy="427637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977" y="1549706"/>
              <a:ext cx="3775885" cy="4261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2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83476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5608" y="2628900"/>
            <a:ext cx="7130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文档协同编辑：飞书云文档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代码合作开发：</a:t>
            </a:r>
            <a:r>
              <a:rPr lang="en-US" altLang="zh-CN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小组交流沟通：</a:t>
            </a:r>
            <a:r>
              <a:rPr lang="en-US" altLang="zh-CN" dirty="0"/>
              <a:t>QQ</a:t>
            </a:r>
            <a:r>
              <a:rPr lang="zh-CN" altLang="en-US" dirty="0"/>
              <a:t>、钉钉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08" y="3999067"/>
            <a:ext cx="1539373" cy="457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894" y="4025739"/>
            <a:ext cx="792549" cy="4038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581" y="3882729"/>
            <a:ext cx="1797412" cy="68991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77125" y="4097530"/>
            <a:ext cx="715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团队合作工具</a:t>
            </a:r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16680" y="3988512"/>
            <a:ext cx="47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+</a:t>
            </a:r>
            <a:endParaRPr lang="zh-CN" altLang="en-US" sz="2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145688" y="3988512"/>
            <a:ext cx="47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+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0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洁毕业答辩PPT模板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2243</TotalTime>
  <Words>2038</Words>
  <Application>Microsoft Office PowerPoint</Application>
  <PresentationFormat>全屏显示(4:3)</PresentationFormat>
  <Paragraphs>502</Paragraphs>
  <Slides>47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2" baseType="lpstr">
      <vt:lpstr>FuturaBookC</vt:lpstr>
      <vt:lpstr>FZZhengHeiS-DB-GB</vt:lpstr>
      <vt:lpstr>等线</vt:lpstr>
      <vt:lpstr>等线 Light</vt:lpstr>
      <vt:lpstr>锐字逼格青春粗黑体简2.0</vt:lpstr>
      <vt:lpstr>思源黑体 CN ExtraLight</vt:lpstr>
      <vt:lpstr>思源黑体 CN Light</vt:lpstr>
      <vt:lpstr>思源宋体 CN Heavy</vt:lpstr>
      <vt:lpstr>微软雅黑</vt:lpstr>
      <vt:lpstr>Arial</vt:lpstr>
      <vt:lpstr>Calibri</vt:lpstr>
      <vt:lpstr>Calibri Light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740969824@qq.com</cp:lastModifiedBy>
  <cp:revision>167</cp:revision>
  <dcterms:created xsi:type="dcterms:W3CDTF">2018-02-27T12:12:58Z</dcterms:created>
  <dcterms:modified xsi:type="dcterms:W3CDTF">2021-06-01T15:37:18Z</dcterms:modified>
</cp:coreProperties>
</file>